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46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4615D-5EEB-4032-9B18-4468E4E25C4D}" type="datetimeFigureOut">
              <a:rPr kumimoji="1" lang="ja-JP" altLang="en-US" smtClean="0"/>
              <a:t>2022/3/17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F2A8E-1C65-4449-9D73-92CD30DFD7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140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4615D-5EEB-4032-9B18-4468E4E25C4D}" type="datetimeFigureOut">
              <a:rPr kumimoji="1" lang="ja-JP" altLang="en-US" smtClean="0"/>
              <a:t>2022/3/17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F2A8E-1C65-4449-9D73-92CD30DFD7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1676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4615D-5EEB-4032-9B18-4468E4E25C4D}" type="datetimeFigureOut">
              <a:rPr kumimoji="1" lang="ja-JP" altLang="en-US" smtClean="0"/>
              <a:t>2022/3/17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F2A8E-1C65-4449-9D73-92CD30DFD7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9348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4615D-5EEB-4032-9B18-4468E4E25C4D}" type="datetimeFigureOut">
              <a:rPr kumimoji="1" lang="ja-JP" altLang="en-US" smtClean="0"/>
              <a:t>2022/3/17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F2A8E-1C65-4449-9D73-92CD30DFD7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6636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4615D-5EEB-4032-9B18-4468E4E25C4D}" type="datetimeFigureOut">
              <a:rPr kumimoji="1" lang="ja-JP" altLang="en-US" smtClean="0"/>
              <a:t>2022/3/17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F2A8E-1C65-4449-9D73-92CD30DFD7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4530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4615D-5EEB-4032-9B18-4468E4E25C4D}" type="datetimeFigureOut">
              <a:rPr kumimoji="1" lang="ja-JP" altLang="en-US" smtClean="0"/>
              <a:t>2022/3/17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F2A8E-1C65-4449-9D73-92CD30DFD7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4597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4615D-5EEB-4032-9B18-4468E4E25C4D}" type="datetimeFigureOut">
              <a:rPr kumimoji="1" lang="ja-JP" altLang="en-US" smtClean="0"/>
              <a:t>2022/3/17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F2A8E-1C65-4449-9D73-92CD30DFD7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5257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4615D-5EEB-4032-9B18-4468E4E25C4D}" type="datetimeFigureOut">
              <a:rPr kumimoji="1" lang="ja-JP" altLang="en-US" smtClean="0"/>
              <a:t>2022/3/17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F2A8E-1C65-4449-9D73-92CD30DFD7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5582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4615D-5EEB-4032-9B18-4468E4E25C4D}" type="datetimeFigureOut">
              <a:rPr kumimoji="1" lang="ja-JP" altLang="en-US" smtClean="0"/>
              <a:t>2022/3/17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F2A8E-1C65-4449-9D73-92CD30DFD7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3076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4615D-5EEB-4032-9B18-4468E4E25C4D}" type="datetimeFigureOut">
              <a:rPr kumimoji="1" lang="ja-JP" altLang="en-US" smtClean="0"/>
              <a:t>2022/3/17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F2A8E-1C65-4449-9D73-92CD30DFD7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6774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4615D-5EEB-4032-9B18-4468E4E25C4D}" type="datetimeFigureOut">
              <a:rPr kumimoji="1" lang="ja-JP" altLang="en-US" smtClean="0"/>
              <a:t>2022/3/17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F2A8E-1C65-4449-9D73-92CD30DFD7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8720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4615D-5EEB-4032-9B18-4468E4E25C4D}" type="datetimeFigureOut">
              <a:rPr kumimoji="1" lang="ja-JP" altLang="en-US" smtClean="0"/>
              <a:t>2022/3/17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F2A8E-1C65-4449-9D73-92CD30DFD7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8661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正方形/長方形 20"/>
          <p:cNvSpPr/>
          <p:nvPr/>
        </p:nvSpPr>
        <p:spPr>
          <a:xfrm>
            <a:off x="-600" y="0"/>
            <a:ext cx="12193200" cy="48593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第</a:t>
            </a:r>
            <a:r>
              <a:rPr lang="en-US" altLang="ja-JP" sz="2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</a:t>
            </a:r>
            <a:r>
              <a:rPr lang="ja-JP" altLang="en-US" sz="2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次大阪市子ども読書活動推進計画</a:t>
            </a:r>
            <a:r>
              <a:rPr lang="en-US" altLang="ja-JP" sz="2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lang="ja-JP" altLang="en-US" sz="2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概要版</a:t>
            </a:r>
            <a:r>
              <a:rPr lang="en-US" altLang="ja-JP" sz="2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endParaRPr kumimoji="1" lang="ja-JP" altLang="en-US" sz="2400" dirty="0"/>
          </a:p>
        </p:txBody>
      </p:sp>
      <p:sp>
        <p:nvSpPr>
          <p:cNvPr id="16" name="フローチャート: 端子 15"/>
          <p:cNvSpPr/>
          <p:nvPr/>
        </p:nvSpPr>
        <p:spPr>
          <a:xfrm>
            <a:off x="5931201" y="2635020"/>
            <a:ext cx="620468" cy="339463"/>
          </a:xfrm>
          <a:prstGeom prst="flowChartTerminator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ローチャート: 端子 36"/>
          <p:cNvSpPr/>
          <p:nvPr/>
        </p:nvSpPr>
        <p:spPr>
          <a:xfrm>
            <a:off x="5914523" y="3078637"/>
            <a:ext cx="637145" cy="490219"/>
          </a:xfrm>
          <a:prstGeom prst="flowChartTerminator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角丸四角形 31"/>
          <p:cNvSpPr/>
          <p:nvPr/>
        </p:nvSpPr>
        <p:spPr>
          <a:xfrm>
            <a:off x="6881381" y="5874425"/>
            <a:ext cx="5091108" cy="86958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角丸四角形 30"/>
          <p:cNvSpPr/>
          <p:nvPr/>
        </p:nvSpPr>
        <p:spPr>
          <a:xfrm>
            <a:off x="6894667" y="5114209"/>
            <a:ext cx="5091108" cy="664409"/>
          </a:xfrm>
          <a:prstGeom prst="roundRect">
            <a:avLst>
              <a:gd name="adj" fmla="val 22892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角丸四角形 11"/>
          <p:cNvSpPr/>
          <p:nvPr/>
        </p:nvSpPr>
        <p:spPr>
          <a:xfrm>
            <a:off x="6879549" y="3626304"/>
            <a:ext cx="5091108" cy="1378874"/>
          </a:xfrm>
          <a:prstGeom prst="roundRect">
            <a:avLst>
              <a:gd name="adj" fmla="val 10638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角丸四角形 3"/>
          <p:cNvSpPr/>
          <p:nvPr/>
        </p:nvSpPr>
        <p:spPr>
          <a:xfrm>
            <a:off x="5613009" y="538486"/>
            <a:ext cx="6446404" cy="1880197"/>
          </a:xfrm>
          <a:prstGeom prst="roundRect">
            <a:avLst>
              <a:gd name="adj" fmla="val 708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91028" y="564240"/>
            <a:ext cx="3338945" cy="401926"/>
          </a:xfrm>
        </p:spPr>
        <p:txBody>
          <a:bodyPr>
            <a:normAutofit lnSpcReduction="10000"/>
          </a:bodyPr>
          <a:lstStyle/>
          <a:p>
            <a:pPr algn="l"/>
            <a:r>
              <a:rPr lang="ja-JP" altLang="en-US" dirty="0">
                <a:latin typeface="MS UI Gothic" panose="020B0600070205080204" pitchFamily="50" charset="-128"/>
                <a:ea typeface="MS UI Gothic" panose="020B0600070205080204" pitchFamily="50" charset="-128"/>
              </a:rPr>
              <a:t>これまで</a:t>
            </a:r>
            <a:r>
              <a:rPr lang="ja-JP" altLang="en-US" dirty="0" smtClean="0">
                <a:latin typeface="MS UI Gothic" panose="020B0600070205080204" pitchFamily="50" charset="-128"/>
                <a:ea typeface="MS UI Gothic" panose="020B0600070205080204" pitchFamily="50" charset="-128"/>
              </a:rPr>
              <a:t>の経過</a:t>
            </a:r>
            <a:endParaRPr kumimoji="1" lang="en-US" altLang="ja-JP" dirty="0" smtClean="0"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0" y="1656426"/>
            <a:ext cx="12192000" cy="1515399"/>
          </a:xfrm>
          <a:prstGeom prst="rect">
            <a:avLst/>
          </a:prstGeom>
          <a:ln>
            <a:noFill/>
            <a:prstDash val="sysDash"/>
          </a:ln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kumimoji="1"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kumimoji="1"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kumimoji="1"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kumimoji="1"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kumimoji="1"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kumimoji="1"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kumimoji="1"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kumimoji="1"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kumimoji="1"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2800" dirty="0" smtClean="0">
                <a:latin typeface="+mn-ea"/>
              </a:rPr>
              <a:t> </a:t>
            </a:r>
            <a:endParaRPr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151925" y="608676"/>
            <a:ext cx="7157875" cy="220669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 algn="l">
              <a:lnSpc>
                <a:spcPts val="1800"/>
              </a:lnSpc>
              <a:buFont typeface="Wingdings" panose="05000000000000000000" pitchFamily="2" charset="2"/>
              <a:buChar char="u"/>
            </a:pPr>
            <a:r>
              <a:rPr lang="ja-JP" altLang="ja-JP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平成</a:t>
            </a:r>
            <a:r>
              <a:rPr lang="en-US" altLang="ja-JP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13</a:t>
            </a:r>
            <a:r>
              <a:rPr lang="ja-JP" altLang="ja-JP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年「子どもの読書活動の推進に関する法律」（推進法）施行</a:t>
            </a:r>
            <a:endParaRPr lang="en-US" altLang="ja-JP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l">
              <a:lnSpc>
                <a:spcPts val="1800"/>
              </a:lnSpc>
            </a:pPr>
            <a:r>
              <a:rPr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→</a:t>
            </a:r>
            <a:r>
              <a:rPr lang="ja-JP" altLang="ja-JP" sz="1400" b="1" u="sng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地方公共団体は、推進計画を策定するよう努めなければならない</a:t>
            </a:r>
          </a:p>
          <a:p>
            <a:pPr algn="l">
              <a:lnSpc>
                <a:spcPts val="1800"/>
              </a:lnSpc>
            </a:pP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endParaRPr lang="en-US" altLang="ja-JP" sz="14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l">
              <a:lnSpc>
                <a:spcPts val="1800"/>
              </a:lnSpc>
            </a:pPr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・</a:t>
            </a: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平成</a:t>
            </a:r>
            <a:r>
              <a:rPr lang="en-US" altLang="ja-JP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18</a:t>
            </a: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</a:t>
            </a:r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「大阪市子ども読書活動推進計画」策定</a:t>
            </a:r>
            <a:r>
              <a:rPr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・</a:t>
            </a: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平成</a:t>
            </a:r>
            <a:r>
              <a:rPr lang="en-US" altLang="ja-JP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25</a:t>
            </a: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</a:t>
            </a:r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「第</a:t>
            </a:r>
            <a:r>
              <a:rPr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</a:t>
            </a:r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次大阪市子ども読書活動推進計画」策定</a:t>
            </a:r>
            <a:r>
              <a:rPr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・</a:t>
            </a: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平成</a:t>
            </a:r>
            <a:r>
              <a:rPr lang="en-US" altLang="ja-JP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30</a:t>
            </a: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</a:t>
            </a:r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「第</a:t>
            </a:r>
            <a:r>
              <a:rPr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</a:t>
            </a:r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次大阪市子ども読書活動推進計画」策定</a:t>
            </a:r>
            <a:r>
              <a:rPr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・</a:t>
            </a: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</a:t>
            </a:r>
            <a:r>
              <a:rPr lang="en-US" altLang="ja-JP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</a:t>
            </a: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</a:t>
            </a:r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 現計画を</a:t>
            </a:r>
            <a:r>
              <a:rPr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年延長   </a:t>
            </a:r>
            <a:r>
              <a:rPr lang="ja-JP" altLang="en-US" sz="1400" b="1" u="sng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計画期間 令和</a:t>
            </a:r>
            <a:r>
              <a:rPr lang="en-US" altLang="ja-JP" sz="1400" b="1" u="sng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</a:t>
            </a:r>
            <a:r>
              <a:rPr lang="ja-JP" altLang="en-US" sz="1400" b="1" u="sng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年度末まで</a:t>
            </a:r>
            <a:r>
              <a:rPr lang="en-US" altLang="ja-JP" sz="1600" b="1" u="sng" dirty="0" smtClean="0">
                <a:latin typeface="MS UI Gothic" panose="020B0600070205080204" pitchFamily="50" charset="-128"/>
                <a:ea typeface="MS UI Gothic" panose="020B0600070205080204" pitchFamily="50" charset="-128"/>
              </a:rPr>
              <a:t/>
            </a:r>
            <a:br>
              <a:rPr lang="en-US" altLang="ja-JP" sz="1600" b="1" u="sng" dirty="0" smtClean="0">
                <a:latin typeface="MS UI Gothic" panose="020B0600070205080204" pitchFamily="50" charset="-128"/>
                <a:ea typeface="MS UI Gothic" panose="020B0600070205080204" pitchFamily="50" charset="-128"/>
              </a:rPr>
            </a:br>
            <a:endParaRPr lang="ja-JP" altLang="en-US" sz="1600" b="1" u="sng" dirty="0"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  <p:sp>
        <p:nvSpPr>
          <p:cNvPr id="7" name="サブタイトル 2"/>
          <p:cNvSpPr txBox="1">
            <a:spLocks/>
          </p:cNvSpPr>
          <p:nvPr/>
        </p:nvSpPr>
        <p:spPr>
          <a:xfrm>
            <a:off x="5735100" y="574763"/>
            <a:ext cx="3338945" cy="40192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dirty="0" smtClean="0">
                <a:latin typeface="MS UI Gothic" panose="020B0600070205080204" pitchFamily="50" charset="-128"/>
                <a:ea typeface="MS UI Gothic" panose="020B0600070205080204" pitchFamily="50" charset="-128"/>
              </a:rPr>
              <a:t>成果と課題</a:t>
            </a:r>
            <a:endParaRPr lang="en-US" altLang="ja-JP" dirty="0"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5736705" y="517868"/>
            <a:ext cx="6322707" cy="190081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600" b="1" dirty="0" smtClean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成果</a:t>
            </a:r>
            <a:endParaRPr lang="en-US" altLang="ja-JP" sz="1600" b="1" dirty="0" smtClean="0">
              <a:solidFill>
                <a:schemeClr val="dk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l"/>
            <a:r>
              <a:rPr lang="ja-JP" altLang="en-US" sz="1600" b="1" dirty="0" smtClean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</a:t>
            </a:r>
            <a:r>
              <a:rPr lang="ja-JP" altLang="en-US" sz="1600" b="1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読書を全くしない</a:t>
            </a:r>
            <a:r>
              <a:rPr lang="ja-JP" altLang="en-US" sz="1600" b="1" dirty="0" smtClean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」児童・生徒減</a:t>
            </a:r>
            <a:r>
              <a:rPr lang="ja-JP" altLang="en-US" sz="1600" b="1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600" b="1" dirty="0" smtClean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「</a:t>
            </a:r>
            <a:r>
              <a:rPr lang="ja-JP" altLang="en-US" sz="1600" b="1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読書は好き</a:t>
            </a:r>
            <a:r>
              <a:rPr lang="ja-JP" altLang="en-US" sz="1600" b="1" dirty="0" smtClean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だ」児童増</a:t>
            </a:r>
            <a:endParaRPr lang="en-US" altLang="ja-JP" sz="1600" b="1" dirty="0">
              <a:solidFill>
                <a:schemeClr val="dk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l"/>
            <a:r>
              <a:rPr lang="ja-JP" altLang="en-US" sz="1200" dirty="0" smtClean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　　　　　　　　　　　　　　　　　　　　　　　　　（</a:t>
            </a: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全国学力・学習状況調査」</a:t>
            </a: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より）</a:t>
            </a:r>
          </a:p>
          <a:p>
            <a:pPr algn="l"/>
            <a:r>
              <a:rPr lang="ja-JP" altLang="en-US" sz="1600" b="1" dirty="0" smtClean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課題</a:t>
            </a:r>
            <a:endParaRPr lang="en-US" altLang="ja-JP" sz="1600" b="1" dirty="0" smtClean="0">
              <a:solidFill>
                <a:schemeClr val="dk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l">
              <a:lnSpc>
                <a:spcPts val="2000"/>
              </a:lnSpc>
            </a:pPr>
            <a:r>
              <a:rPr lang="ja-JP" altLang="en-US" sz="1400" dirty="0" smtClean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</a:t>
            </a:r>
            <a:r>
              <a:rPr lang="ja-JP" altLang="en-US" sz="1300" dirty="0" smtClean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上記調査回答</a:t>
            </a:r>
            <a:r>
              <a:rPr lang="ja-JP" altLang="en-US" sz="1300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において、</a:t>
            </a:r>
            <a:r>
              <a:rPr lang="ja-JP" altLang="en-US" sz="1600" b="1" dirty="0" smtClean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中学生の全国</a:t>
            </a:r>
            <a:r>
              <a:rPr lang="ja-JP" altLang="en-US" sz="1600" b="1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平均と</a:t>
            </a:r>
            <a:r>
              <a:rPr lang="ja-JP" altLang="en-US" sz="1600" b="1" dirty="0" smtClean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の乖離</a:t>
            </a:r>
            <a:r>
              <a:rPr lang="ja-JP" altLang="en-US" sz="1600" b="1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が小学生</a:t>
            </a:r>
            <a:r>
              <a:rPr lang="ja-JP" altLang="en-US" sz="1600" b="1" dirty="0" smtClean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より大きい</a:t>
            </a:r>
            <a:endParaRPr lang="en-US" altLang="ja-JP" sz="1600" b="1" dirty="0">
              <a:solidFill>
                <a:schemeClr val="dk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l">
              <a:lnSpc>
                <a:spcPts val="2000"/>
              </a:lnSpc>
            </a:pPr>
            <a:r>
              <a:rPr lang="ja-JP" altLang="en-US" sz="1400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</a:t>
            </a:r>
            <a:r>
              <a:rPr lang="ja-JP" altLang="en-US" sz="1400" dirty="0" smtClean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市立</a:t>
            </a:r>
            <a:r>
              <a:rPr lang="ja-JP" altLang="en-US" sz="1400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図書館</a:t>
            </a:r>
            <a:r>
              <a:rPr lang="en-US" altLang="ja-JP" sz="1600" b="1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13</a:t>
            </a:r>
            <a:r>
              <a:rPr lang="ja-JP" altLang="en-US" sz="1600" b="1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歳～</a:t>
            </a:r>
            <a:r>
              <a:rPr lang="en-US" altLang="ja-JP" sz="1600" b="1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19</a:t>
            </a:r>
            <a:r>
              <a:rPr lang="ja-JP" altLang="en-US" sz="1600" b="1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歳の</a:t>
            </a:r>
            <a:r>
              <a:rPr lang="ja-JP" altLang="en-US" sz="1600" b="1" dirty="0" smtClean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登録者数減少</a:t>
            </a:r>
            <a:endParaRPr lang="ja-JP" altLang="en-US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" name="サブタイトル 2"/>
          <p:cNvSpPr txBox="1">
            <a:spLocks/>
          </p:cNvSpPr>
          <p:nvPr/>
        </p:nvSpPr>
        <p:spPr>
          <a:xfrm>
            <a:off x="91028" y="2566727"/>
            <a:ext cx="3338945" cy="40192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dirty="0" smtClean="0">
                <a:latin typeface="MS UI Gothic" panose="020B0600070205080204" pitchFamily="50" charset="-128"/>
                <a:ea typeface="MS UI Gothic" panose="020B0600070205080204" pitchFamily="50" charset="-128"/>
              </a:rPr>
              <a:t>策定にかかる背景</a:t>
            </a:r>
            <a:endParaRPr lang="en-US" altLang="ja-JP" dirty="0"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  <p:sp>
        <p:nvSpPr>
          <p:cNvPr id="13" name="サブタイトル 2"/>
          <p:cNvSpPr txBox="1">
            <a:spLocks/>
          </p:cNvSpPr>
          <p:nvPr/>
        </p:nvSpPr>
        <p:spPr>
          <a:xfrm>
            <a:off x="6793784" y="2627222"/>
            <a:ext cx="5749636" cy="21024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令和４</a:t>
            </a:r>
            <a:r>
              <a:rPr lang="en-US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(2022)</a:t>
            </a:r>
            <a:r>
              <a:rPr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</a:t>
            </a:r>
            <a:r>
              <a:rPr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</a:t>
            </a:r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月から令和</a:t>
            </a:r>
            <a:r>
              <a:rPr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８</a:t>
            </a:r>
            <a:r>
              <a:rPr lang="en-US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(2026)</a:t>
            </a:r>
            <a:r>
              <a:rPr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</a:t>
            </a:r>
            <a:r>
              <a:rPr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</a:t>
            </a:r>
            <a:r>
              <a:rPr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  </a:t>
            </a:r>
            <a:r>
              <a:rPr lang="en-US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</a:t>
            </a:r>
            <a:r>
              <a:rPr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年間</a:t>
            </a:r>
            <a:endParaRPr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3315544"/>
              </p:ext>
            </p:extLst>
          </p:nvPr>
        </p:nvGraphicFramePr>
        <p:xfrm>
          <a:off x="151925" y="2939339"/>
          <a:ext cx="5388251" cy="369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6693">
                  <a:extLst>
                    <a:ext uri="{9D8B030D-6E8A-4147-A177-3AD203B41FA5}">
                      <a16:colId xmlns:a16="http://schemas.microsoft.com/office/drawing/2014/main" val="45815049"/>
                    </a:ext>
                  </a:extLst>
                </a:gridCol>
                <a:gridCol w="2741558">
                  <a:extLst>
                    <a:ext uri="{9D8B030D-6E8A-4147-A177-3AD203B41FA5}">
                      <a16:colId xmlns:a16="http://schemas.microsoft.com/office/drawing/2014/main" val="681472995"/>
                    </a:ext>
                  </a:extLst>
                </a:gridCol>
              </a:tblGrid>
              <a:tr h="247826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関連計画等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本計画との関係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2262545"/>
                  </a:ext>
                </a:extLst>
              </a:tr>
              <a:tr h="728899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kern="120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2025</a:t>
                      </a:r>
                      <a:r>
                        <a:rPr kumimoji="1" lang="ja-JP" altLang="en-US" sz="1100" b="1" kern="120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大阪・関西万博</a:t>
                      </a:r>
                      <a:endParaRPr kumimoji="1" lang="en-US" altLang="ja-JP" sz="1100" b="1" kern="1200" dirty="0" smtClean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  <a:p>
                      <a:endParaRPr kumimoji="1" lang="ja-JP" altLang="en-US" sz="1100" b="1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理念・目的（一人ひとりが互いの</a:t>
                      </a: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多様性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を認め、「</a:t>
                      </a: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いのち輝く未来社会のデザイン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」を実現。</a:t>
                      </a: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SDGs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が達成された社会をめざす）を踏まえる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3516558"/>
                  </a:ext>
                </a:extLst>
              </a:tr>
              <a:tr h="4081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kern="120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第四次「子供の読書活動の推進に関する</a:t>
                      </a:r>
                      <a:endParaRPr kumimoji="1" lang="en-US" altLang="ja-JP" sz="1100" b="1" kern="1200" dirty="0" smtClean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kern="120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基本的な計画」</a:t>
                      </a:r>
                      <a:r>
                        <a:rPr kumimoji="1" lang="en-US" altLang="ja-JP" sz="1100" b="1" kern="120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(</a:t>
                      </a:r>
                      <a:r>
                        <a:rPr kumimoji="1" lang="ja-JP" altLang="en-US" sz="1100" b="1" kern="120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国</a:t>
                      </a:r>
                      <a:r>
                        <a:rPr kumimoji="1" lang="en-US" altLang="ja-JP" sz="1100" b="1" kern="120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ja-JP" altLang="ja-JP" sz="110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読書習慣の形成を目指し発達段階ごとの有効な取組みを推進</a:t>
                      </a:r>
                      <a:endParaRPr lang="en-US" altLang="ja-JP" sz="1100" b="1" dirty="0" smtClean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2383240"/>
                  </a:ext>
                </a:extLst>
              </a:tr>
              <a:tr h="5828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kern="120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第</a:t>
                      </a:r>
                      <a:r>
                        <a:rPr kumimoji="1" lang="en-US" altLang="ja-JP" sz="1100" b="1" kern="120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4</a:t>
                      </a:r>
                      <a:r>
                        <a:rPr kumimoji="1" lang="ja-JP" altLang="en-US" sz="1100" b="1" kern="120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次「大阪府子ども読書活動推進計画」</a:t>
                      </a:r>
                      <a:r>
                        <a:rPr kumimoji="1" lang="en-US" altLang="ja-JP" sz="1100" kern="120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(</a:t>
                      </a:r>
                      <a:r>
                        <a:rPr kumimoji="1" lang="ja-JP" altLang="en-US" sz="1100" kern="120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府）</a:t>
                      </a:r>
                      <a:endParaRPr kumimoji="1" lang="en-US" altLang="ja-JP" sz="1100" kern="1200" dirty="0" smtClean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ja-JP" altLang="en-US" sz="110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少しでも本を読む子どもを増やすことを目指し、</a:t>
                      </a:r>
                      <a:r>
                        <a:rPr lang="ja-JP" altLang="ja-JP" sz="110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子ども一人一人に合った読書活動</a:t>
                      </a:r>
                      <a:r>
                        <a:rPr lang="ja-JP" altLang="en-US" sz="110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を一層推進する。</a:t>
                      </a:r>
                      <a:endParaRPr lang="en-US" altLang="ja-JP" sz="1100" dirty="0" smtClean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9168967"/>
                  </a:ext>
                </a:extLst>
              </a:tr>
              <a:tr h="4108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kern="120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「読書バリアフリー計画」</a:t>
                      </a:r>
                      <a:r>
                        <a:rPr lang="ja-JP" altLang="en-US" sz="110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（国・府） </a:t>
                      </a:r>
                      <a:endParaRPr lang="en-US" altLang="ja-JP" sz="1100" dirty="0" smtClean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ja-JP" altLang="en-US" sz="1100" dirty="0" err="1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視覚障がい</a:t>
                      </a:r>
                      <a:r>
                        <a:rPr lang="ja-JP" altLang="en-US" sz="110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者等の読書環境の整備</a:t>
                      </a:r>
                      <a:endParaRPr kumimoji="1" lang="ja-JP" altLang="en-US" sz="1100" dirty="0" smtClean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8689579"/>
                  </a:ext>
                </a:extLst>
              </a:tr>
              <a:tr h="408183">
                <a:tc>
                  <a:txBody>
                    <a:bodyPr/>
                    <a:lstStyle/>
                    <a:p>
                      <a:r>
                        <a:rPr lang="ja-JP" altLang="en-US" sz="1100" b="1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「</a:t>
                      </a:r>
                      <a:r>
                        <a:rPr kumimoji="1" lang="ja-JP" altLang="en-US" sz="1100" b="1" kern="120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教育振興基本計画</a:t>
                      </a:r>
                      <a:r>
                        <a:rPr lang="ja-JP" altLang="en-US" sz="1100" b="1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」</a:t>
                      </a:r>
                      <a:endParaRPr lang="en-US" altLang="ja-JP" sz="1100" b="1" dirty="0" smtClean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理念を共有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4208756"/>
                  </a:ext>
                </a:extLst>
              </a:tr>
              <a:tr h="408183">
                <a:tc>
                  <a:txBody>
                    <a:bodyPr/>
                    <a:lstStyle/>
                    <a:p>
                      <a:r>
                        <a:rPr lang="ja-JP" altLang="en-US" sz="1100" b="1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「</a:t>
                      </a:r>
                      <a:r>
                        <a:rPr kumimoji="1" lang="ja-JP" altLang="en-US" sz="1100" b="1" kern="120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生涯学習大阪計画</a:t>
                      </a:r>
                      <a:r>
                        <a:rPr lang="ja-JP" altLang="en-US" sz="1100" b="1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」</a:t>
                      </a:r>
                      <a:endParaRPr lang="en-US" altLang="ja-JP" sz="1100" b="1" dirty="0" smtClean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0292621"/>
                  </a:ext>
                </a:extLst>
              </a:tr>
              <a:tr h="42598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1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「こども・子育て支援計画」（第</a:t>
                      </a:r>
                      <a:r>
                        <a:rPr lang="en-US" altLang="ja-JP" sz="1100" b="1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</a:t>
                      </a:r>
                      <a:r>
                        <a:rPr lang="ja-JP" altLang="en-US" sz="1100" b="1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期）</a:t>
                      </a:r>
                      <a:endParaRPr lang="en-US" altLang="ja-JP" sz="1100" b="1" dirty="0" smtClean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1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「こどもの貧困対策推進計画」</a:t>
                      </a:r>
                      <a:endParaRPr lang="en-US" altLang="ja-JP" sz="1100" b="1" dirty="0" smtClean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子どもの環境・貧困と読書との関連を注視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4432794"/>
                  </a:ext>
                </a:extLst>
              </a:tr>
            </a:tbl>
          </a:graphicData>
        </a:graphic>
      </p:graphicFrame>
      <p:sp>
        <p:nvSpPr>
          <p:cNvPr id="17" name="タイトル 1"/>
          <p:cNvSpPr txBox="1">
            <a:spLocks/>
          </p:cNvSpPr>
          <p:nvPr/>
        </p:nvSpPr>
        <p:spPr>
          <a:xfrm>
            <a:off x="6823366" y="2929853"/>
            <a:ext cx="5803106" cy="7834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大阪市のすべての子ども</a:t>
            </a:r>
            <a:r>
              <a:rPr lang="ja-JP" altLang="en-US" sz="18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が自ら生き生き</a:t>
            </a:r>
            <a:r>
              <a:rPr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　</a:t>
            </a:r>
            <a:endParaRPr lang="en-US" altLang="ja-JP" sz="18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l"/>
            <a:r>
              <a:rPr lang="ja-JP" altLang="en-US" sz="18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読書</a:t>
            </a:r>
            <a:r>
              <a:rPr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</a:t>
            </a:r>
            <a:r>
              <a:rPr lang="ja-JP" altLang="en-US" sz="18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楽しめる読書</a:t>
            </a:r>
            <a:r>
              <a:rPr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環境の</a:t>
            </a:r>
            <a:r>
              <a:rPr lang="ja-JP" altLang="en-US" sz="18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整備</a:t>
            </a:r>
            <a:endParaRPr lang="en-US" altLang="ja-JP" sz="1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8" name="タイトル 1"/>
          <p:cNvSpPr txBox="1">
            <a:spLocks/>
          </p:cNvSpPr>
          <p:nvPr/>
        </p:nvSpPr>
        <p:spPr>
          <a:xfrm>
            <a:off x="6879162" y="3283888"/>
            <a:ext cx="5235354" cy="20859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 algn="l" fontAlgn="t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ja-JP" altLang="ja-JP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発達段階に応</a:t>
            </a:r>
            <a:r>
              <a:rPr lang="ja-JP" altLang="en-US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じた</a:t>
            </a:r>
            <a:r>
              <a:rPr lang="ja-JP" altLang="ja-JP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途切れな</a:t>
            </a:r>
            <a:r>
              <a:rPr lang="ja-JP" altLang="en-US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い</a:t>
            </a:r>
            <a:r>
              <a:rPr lang="ja-JP" altLang="ja-JP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読書習慣の形成</a:t>
            </a:r>
            <a:r>
              <a:rPr lang="ja-JP" altLang="en-US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</a:t>
            </a:r>
            <a:r>
              <a:rPr lang="ja-JP" altLang="en-US" sz="13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より</a:t>
            </a:r>
            <a:endParaRPr lang="en-US" altLang="ja-JP" sz="13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l" fontAlgn="t">
              <a:lnSpc>
                <a:spcPts val="1700"/>
              </a:lnSpc>
            </a:pPr>
            <a:r>
              <a:rPr lang="ja-JP" altLang="en-US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3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 主体的</a:t>
            </a:r>
            <a:r>
              <a:rPr lang="ja-JP" altLang="en-US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に学び続けることができる力を</a:t>
            </a:r>
            <a:r>
              <a:rPr lang="ja-JP" altLang="en-US" sz="13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醸成</a:t>
            </a:r>
            <a:endParaRPr lang="en-US" altLang="ja-JP" sz="13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285750" indent="-285750" algn="l" fontAlgn="t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ja-JP" altLang="ja-JP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一人ひとりの多様性に応じ</a:t>
            </a:r>
            <a:r>
              <a:rPr lang="ja-JP" altLang="en-US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た読書環境の</a:t>
            </a:r>
            <a:r>
              <a:rPr lang="ja-JP" altLang="en-US" sz="13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整備</a:t>
            </a:r>
            <a:endParaRPr lang="en-US" altLang="ja-JP" sz="13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285750" indent="-285750" algn="l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ja-JP" altLang="en-US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とりわけ学校教育においては、読書環境の充実を</a:t>
            </a:r>
            <a:r>
              <a:rPr lang="ja-JP" altLang="en-US" sz="13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はかる</a:t>
            </a:r>
            <a:endParaRPr lang="en-US" altLang="ja-JP" sz="13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l">
              <a:lnSpc>
                <a:spcPts val="1700"/>
              </a:lnSpc>
            </a:pPr>
            <a:r>
              <a:rPr lang="ja-JP" altLang="en-US" sz="13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   と</a:t>
            </a:r>
            <a:r>
              <a:rPr lang="ja-JP" altLang="en-US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ともに、読書活動を通して読解力を育むことにも</a:t>
            </a:r>
            <a:r>
              <a:rPr lang="ja-JP" altLang="en-US" sz="13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留意</a:t>
            </a:r>
            <a:endParaRPr lang="en-US" altLang="ja-JP" sz="13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285750" indent="-285750" algn="l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ja-JP" altLang="en-US" sz="13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紙の本と</a:t>
            </a:r>
            <a:r>
              <a:rPr lang="ja-JP" altLang="ja-JP" sz="13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デジタル両方</a:t>
            </a:r>
            <a:r>
              <a:rPr lang="ja-JP" altLang="en-US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</a:t>
            </a:r>
            <a:r>
              <a:rPr lang="ja-JP" altLang="ja-JP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活用</a:t>
            </a:r>
            <a:r>
              <a:rPr lang="ja-JP" altLang="en-US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できる</a:t>
            </a:r>
            <a:r>
              <a:rPr lang="ja-JP" altLang="en-US" sz="13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能力の育成支援</a:t>
            </a:r>
            <a:endParaRPr lang="en-US" altLang="ja-JP" sz="13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9" name="タイトル 1"/>
          <p:cNvSpPr txBox="1">
            <a:spLocks/>
          </p:cNvSpPr>
          <p:nvPr/>
        </p:nvSpPr>
        <p:spPr>
          <a:xfrm>
            <a:off x="6857161" y="4411551"/>
            <a:ext cx="5235354" cy="20859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 algn="l" fontAlgn="t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altLang="ja-JP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ICT</a:t>
            </a:r>
            <a:r>
              <a:rPr lang="ja-JP" altLang="en-US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を活用した情報発信と、紙の本による読書推進の両立</a:t>
            </a:r>
          </a:p>
          <a:p>
            <a:pPr marL="285750" indent="-285750" algn="l" fontAlgn="t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ja-JP" altLang="en-US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読書活動の検証、改善</a:t>
            </a:r>
          </a:p>
        </p:txBody>
      </p:sp>
      <p:sp>
        <p:nvSpPr>
          <p:cNvPr id="20" name="タイトル 1"/>
          <p:cNvSpPr txBox="1">
            <a:spLocks/>
          </p:cNvSpPr>
          <p:nvPr/>
        </p:nvSpPr>
        <p:spPr>
          <a:xfrm>
            <a:off x="6843895" y="5384843"/>
            <a:ext cx="5235354" cy="20859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 algn="l" fontAlgn="t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ja-JP" altLang="en-US" sz="13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図書館</a:t>
            </a:r>
            <a:r>
              <a:rPr lang="ja-JP" altLang="en-US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</a:t>
            </a:r>
            <a:r>
              <a:rPr lang="ja-JP" altLang="en-US" sz="13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事務局として「大阪市子どもの読書活動推進連絡会」開催</a:t>
            </a:r>
            <a:endParaRPr lang="ja-JP" altLang="en-US" sz="13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285750" indent="-285750" algn="l" fontAlgn="t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ja-JP" altLang="en-US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区や関連団体、市民主体の取組みなど、多様な人々との連携・協力の拡大</a:t>
            </a:r>
          </a:p>
          <a:p>
            <a:pPr algn="l" fontAlgn="t">
              <a:lnSpc>
                <a:spcPts val="1700"/>
              </a:lnSpc>
            </a:pPr>
            <a:endParaRPr lang="ja-JP" altLang="en-US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2" name="サブタイトル 2"/>
          <p:cNvSpPr txBox="1">
            <a:spLocks/>
          </p:cNvSpPr>
          <p:nvPr/>
        </p:nvSpPr>
        <p:spPr>
          <a:xfrm>
            <a:off x="5931201" y="2643377"/>
            <a:ext cx="731185" cy="6622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期間</a:t>
            </a:r>
            <a:endParaRPr lang="en-US" altLang="ja-JP" sz="16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3" name="サブタイトル 2"/>
          <p:cNvSpPr txBox="1">
            <a:spLocks/>
          </p:cNvSpPr>
          <p:nvPr/>
        </p:nvSpPr>
        <p:spPr>
          <a:xfrm>
            <a:off x="5943047" y="3045127"/>
            <a:ext cx="712746" cy="6622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6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基本方針</a:t>
            </a:r>
            <a:endParaRPr lang="en-US" altLang="ja-JP" sz="16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pSp>
        <p:nvGrpSpPr>
          <p:cNvPr id="38" name="グループ化 37"/>
          <p:cNvGrpSpPr/>
          <p:nvPr/>
        </p:nvGrpSpPr>
        <p:grpSpPr>
          <a:xfrm>
            <a:off x="5521664" y="3803461"/>
            <a:ext cx="1406445" cy="1288697"/>
            <a:chOff x="5502612" y="3803461"/>
            <a:chExt cx="1406445" cy="1288697"/>
          </a:xfrm>
        </p:grpSpPr>
        <p:sp>
          <p:nvSpPr>
            <p:cNvPr id="14" name="楕円 13"/>
            <p:cNvSpPr/>
            <p:nvPr/>
          </p:nvSpPr>
          <p:spPr>
            <a:xfrm>
              <a:off x="5760623" y="3803461"/>
              <a:ext cx="883324" cy="84193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34" name="グループ化 33"/>
            <p:cNvGrpSpPr/>
            <p:nvPr/>
          </p:nvGrpSpPr>
          <p:grpSpPr>
            <a:xfrm>
              <a:off x="5502612" y="3803461"/>
              <a:ext cx="1406445" cy="1288697"/>
              <a:chOff x="5502612" y="3803461"/>
              <a:chExt cx="1406445" cy="1288697"/>
            </a:xfrm>
          </p:grpSpPr>
          <p:sp>
            <p:nvSpPr>
              <p:cNvPr id="26" name="サブタイトル 2"/>
              <p:cNvSpPr txBox="1">
                <a:spLocks/>
              </p:cNvSpPr>
              <p:nvPr/>
            </p:nvSpPr>
            <p:spPr>
              <a:xfrm>
                <a:off x="5533599" y="4036401"/>
                <a:ext cx="1375458" cy="105575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kumimoji="1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t"/>
                <a:r>
                  <a:rPr lang="ja-JP" altLang="ja-JP" sz="1400" b="1" dirty="0"/>
                  <a:t>子どもの読書環境の整備・充実　</a:t>
                </a:r>
                <a:endParaRPr lang="en-US" altLang="ja-JP" sz="1400" b="1" dirty="0"/>
              </a:p>
            </p:txBody>
          </p:sp>
          <p:sp>
            <p:nvSpPr>
              <p:cNvPr id="28" name="サブタイトル 2"/>
              <p:cNvSpPr txBox="1">
                <a:spLocks/>
              </p:cNvSpPr>
              <p:nvPr/>
            </p:nvSpPr>
            <p:spPr>
              <a:xfrm>
                <a:off x="5502612" y="3803461"/>
                <a:ext cx="1375458" cy="105575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kumimoji="1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t"/>
                <a:r>
                  <a:rPr lang="ja-JP" altLang="en-US" sz="1400" b="1" dirty="0" smtClean="0"/>
                  <a:t>観点</a:t>
                </a:r>
                <a:r>
                  <a:rPr lang="en-US" altLang="ja-JP" sz="1400" b="1" dirty="0" smtClean="0"/>
                  <a:t>1</a:t>
                </a:r>
                <a:endParaRPr lang="en-US" altLang="ja-JP" sz="1400" b="1" dirty="0"/>
              </a:p>
            </p:txBody>
          </p:sp>
        </p:grpSp>
      </p:grpSp>
      <p:grpSp>
        <p:nvGrpSpPr>
          <p:cNvPr id="42" name="グループ化 41"/>
          <p:cNvGrpSpPr/>
          <p:nvPr/>
        </p:nvGrpSpPr>
        <p:grpSpPr>
          <a:xfrm>
            <a:off x="5540821" y="4986800"/>
            <a:ext cx="1378866" cy="1280591"/>
            <a:chOff x="5540821" y="4986800"/>
            <a:chExt cx="1378866" cy="1280591"/>
          </a:xfrm>
        </p:grpSpPr>
        <p:sp>
          <p:nvSpPr>
            <p:cNvPr id="35" name="楕円 34"/>
            <p:cNvSpPr/>
            <p:nvPr/>
          </p:nvSpPr>
          <p:spPr>
            <a:xfrm>
              <a:off x="5783601" y="4988637"/>
              <a:ext cx="883324" cy="84193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39" name="グループ化 38"/>
            <p:cNvGrpSpPr/>
            <p:nvPr/>
          </p:nvGrpSpPr>
          <p:grpSpPr>
            <a:xfrm>
              <a:off x="5540821" y="4986800"/>
              <a:ext cx="1378866" cy="1280591"/>
              <a:chOff x="5540821" y="4986800"/>
              <a:chExt cx="1378866" cy="1280591"/>
            </a:xfrm>
          </p:grpSpPr>
          <p:sp>
            <p:nvSpPr>
              <p:cNvPr id="25" name="サブタイトル 2"/>
              <p:cNvSpPr txBox="1">
                <a:spLocks/>
              </p:cNvSpPr>
              <p:nvPr/>
            </p:nvSpPr>
            <p:spPr>
              <a:xfrm>
                <a:off x="5540821" y="5211634"/>
                <a:ext cx="1375458" cy="105575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kumimoji="1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t"/>
                <a:r>
                  <a:rPr lang="ja-JP" altLang="ja-JP" sz="1400" b="1" dirty="0"/>
                  <a:t>子ども</a:t>
                </a:r>
                <a:r>
                  <a:rPr lang="ja-JP" altLang="ja-JP" sz="1400" b="1" dirty="0" smtClean="0"/>
                  <a:t>の読書</a:t>
                </a:r>
                <a:r>
                  <a:rPr lang="ja-JP" altLang="ja-JP" sz="1400" b="1" dirty="0"/>
                  <a:t>活動に関する</a:t>
                </a:r>
                <a:r>
                  <a:rPr lang="ja-JP" altLang="ja-JP" sz="1400" b="1" dirty="0" smtClean="0"/>
                  <a:t>普及</a:t>
                </a:r>
                <a:r>
                  <a:rPr lang="ja-JP" altLang="en-US" sz="1400" b="1" dirty="0" smtClean="0"/>
                  <a:t>・</a:t>
                </a:r>
                <a:r>
                  <a:rPr lang="ja-JP" altLang="ja-JP" sz="1400" b="1" dirty="0" smtClean="0"/>
                  <a:t>啓発</a:t>
                </a:r>
                <a:r>
                  <a:rPr lang="ja-JP" altLang="ja-JP" sz="1400" b="1" dirty="0"/>
                  <a:t>　</a:t>
                </a:r>
                <a:endParaRPr lang="en-US" altLang="ja-JP" sz="1400" b="1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</p:txBody>
          </p:sp>
          <p:sp>
            <p:nvSpPr>
              <p:cNvPr id="29" name="サブタイトル 2"/>
              <p:cNvSpPr txBox="1">
                <a:spLocks/>
              </p:cNvSpPr>
              <p:nvPr/>
            </p:nvSpPr>
            <p:spPr>
              <a:xfrm>
                <a:off x="5544229" y="4986800"/>
                <a:ext cx="1375458" cy="105575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kumimoji="1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t"/>
                <a:r>
                  <a:rPr lang="ja-JP" altLang="en-US" sz="1400" b="1" dirty="0" smtClean="0"/>
                  <a:t>観点</a:t>
                </a:r>
                <a:r>
                  <a:rPr lang="en-US" altLang="ja-JP" sz="1400" b="1" dirty="0" smtClean="0"/>
                  <a:t>2</a:t>
                </a:r>
                <a:endParaRPr lang="en-US" altLang="ja-JP" sz="1400" b="1" dirty="0"/>
              </a:p>
            </p:txBody>
          </p:sp>
        </p:grpSp>
      </p:grpSp>
      <p:grpSp>
        <p:nvGrpSpPr>
          <p:cNvPr id="41" name="グループ化 40"/>
          <p:cNvGrpSpPr/>
          <p:nvPr/>
        </p:nvGrpSpPr>
        <p:grpSpPr>
          <a:xfrm>
            <a:off x="5405041" y="5907422"/>
            <a:ext cx="1504016" cy="1283187"/>
            <a:chOff x="5447908" y="5907422"/>
            <a:chExt cx="1504016" cy="1283187"/>
          </a:xfrm>
        </p:grpSpPr>
        <p:sp>
          <p:nvSpPr>
            <p:cNvPr id="36" name="楕円 35"/>
            <p:cNvSpPr/>
            <p:nvPr/>
          </p:nvSpPr>
          <p:spPr>
            <a:xfrm>
              <a:off x="5817770" y="5907422"/>
              <a:ext cx="883324" cy="84193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40" name="グループ化 39"/>
            <p:cNvGrpSpPr/>
            <p:nvPr/>
          </p:nvGrpSpPr>
          <p:grpSpPr>
            <a:xfrm>
              <a:off x="5447908" y="5919409"/>
              <a:ext cx="1504016" cy="1271200"/>
              <a:chOff x="5447908" y="5919409"/>
              <a:chExt cx="1504016" cy="1271200"/>
            </a:xfrm>
          </p:grpSpPr>
          <p:sp>
            <p:nvSpPr>
              <p:cNvPr id="27" name="サブタイトル 2"/>
              <p:cNvSpPr txBox="1">
                <a:spLocks/>
              </p:cNvSpPr>
              <p:nvPr/>
            </p:nvSpPr>
            <p:spPr>
              <a:xfrm>
                <a:off x="5576466" y="6134852"/>
                <a:ext cx="1375458" cy="105575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kumimoji="1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t"/>
                <a:r>
                  <a:rPr lang="ja-JP" altLang="ja-JP" sz="1400" b="1" dirty="0"/>
                  <a:t>人と本、人と人をつなぐ場の</a:t>
                </a:r>
                <a:r>
                  <a:rPr lang="ja-JP" altLang="ja-JP" sz="1400" b="1" dirty="0" smtClean="0"/>
                  <a:t>拡大</a:t>
                </a:r>
                <a:r>
                  <a:rPr lang="ja-JP" altLang="ja-JP" sz="1400" b="1" dirty="0"/>
                  <a:t>　</a:t>
                </a:r>
                <a:endParaRPr lang="en-US" altLang="ja-JP" sz="1400" b="1" dirty="0"/>
              </a:p>
            </p:txBody>
          </p:sp>
          <p:sp>
            <p:nvSpPr>
              <p:cNvPr id="30" name="サブタイトル 2"/>
              <p:cNvSpPr txBox="1">
                <a:spLocks/>
              </p:cNvSpPr>
              <p:nvPr/>
            </p:nvSpPr>
            <p:spPr>
              <a:xfrm>
                <a:off x="5447908" y="5919409"/>
                <a:ext cx="1375458" cy="105575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kumimoji="1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t"/>
                <a:r>
                  <a:rPr lang="ja-JP" altLang="en-US" sz="1400" b="1" dirty="0" smtClean="0"/>
                  <a:t>　観点</a:t>
                </a:r>
                <a:r>
                  <a:rPr lang="en-US" altLang="ja-JP" sz="1400" b="1" dirty="0" smtClean="0"/>
                  <a:t>3</a:t>
                </a:r>
                <a:endParaRPr lang="en-US" altLang="ja-JP" sz="1400" b="1" dirty="0"/>
              </a:p>
            </p:txBody>
          </p:sp>
        </p:grpSp>
      </p:grpSp>
      <p:sp>
        <p:nvSpPr>
          <p:cNvPr id="10" name="正方形/長方形 9"/>
          <p:cNvSpPr/>
          <p:nvPr/>
        </p:nvSpPr>
        <p:spPr>
          <a:xfrm>
            <a:off x="5613009" y="2532186"/>
            <a:ext cx="6446404" cy="4240330"/>
          </a:xfrm>
          <a:prstGeom prst="rect">
            <a:avLst/>
          </a:prstGeom>
          <a:noFill/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下矢印 10"/>
          <p:cNvSpPr/>
          <p:nvPr/>
        </p:nvSpPr>
        <p:spPr>
          <a:xfrm>
            <a:off x="8730086" y="2370718"/>
            <a:ext cx="343375" cy="21309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321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1"/>
            <a:ext cx="12192000" cy="48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第</a:t>
            </a:r>
            <a:r>
              <a:rPr lang="en-US" altLang="ja-JP" sz="2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</a:t>
            </a:r>
            <a:r>
              <a:rPr lang="ja-JP" altLang="en-US" sz="2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次大阪市子ども読書活動推進計画 </a:t>
            </a:r>
            <a:r>
              <a:rPr lang="ja-JP" altLang="en-US" sz="24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目標</a:t>
            </a:r>
            <a:endParaRPr lang="ja-JP" altLang="en-US" sz="24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9098124"/>
              </p:ext>
            </p:extLst>
          </p:nvPr>
        </p:nvGraphicFramePr>
        <p:xfrm>
          <a:off x="469295" y="3907004"/>
          <a:ext cx="5793150" cy="27641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26327">
                  <a:extLst>
                    <a:ext uri="{9D8B030D-6E8A-4147-A177-3AD203B41FA5}">
                      <a16:colId xmlns:a16="http://schemas.microsoft.com/office/drawing/2014/main" val="551725275"/>
                    </a:ext>
                  </a:extLst>
                </a:gridCol>
                <a:gridCol w="829163">
                  <a:extLst>
                    <a:ext uri="{9D8B030D-6E8A-4147-A177-3AD203B41FA5}">
                      <a16:colId xmlns:a16="http://schemas.microsoft.com/office/drawing/2014/main" val="202816819"/>
                    </a:ext>
                  </a:extLst>
                </a:gridCol>
                <a:gridCol w="1040987">
                  <a:extLst>
                    <a:ext uri="{9D8B030D-6E8A-4147-A177-3AD203B41FA5}">
                      <a16:colId xmlns:a16="http://schemas.microsoft.com/office/drawing/2014/main" val="4106587739"/>
                    </a:ext>
                  </a:extLst>
                </a:gridCol>
                <a:gridCol w="1096673">
                  <a:extLst>
                    <a:ext uri="{9D8B030D-6E8A-4147-A177-3AD203B41FA5}">
                      <a16:colId xmlns:a16="http://schemas.microsoft.com/office/drawing/2014/main" val="573922854"/>
                    </a:ext>
                  </a:extLst>
                </a:gridCol>
              </a:tblGrid>
              <a:tr h="669254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600" b="1" kern="0" dirty="0">
                          <a:solidFill>
                            <a:schemeClr val="bg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施　策　目　標</a:t>
                      </a:r>
                      <a:endParaRPr lang="ja-JP" sz="1600" b="1" kern="100" dirty="0">
                        <a:solidFill>
                          <a:schemeClr val="bg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b="1" kern="0" dirty="0">
                          <a:solidFill>
                            <a:schemeClr val="bg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現　状</a:t>
                      </a:r>
                      <a:endParaRPr lang="ja-JP" sz="1400" b="1" kern="100" dirty="0">
                        <a:solidFill>
                          <a:schemeClr val="bg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b="1" kern="0" dirty="0">
                          <a:solidFill>
                            <a:schemeClr val="bg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令和７</a:t>
                      </a:r>
                      <a:r>
                        <a:rPr lang="en-US" sz="1200" b="1" kern="0" dirty="0">
                          <a:solidFill>
                            <a:schemeClr val="bg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(2025)</a:t>
                      </a:r>
                      <a:r>
                        <a:rPr lang="ja-JP" sz="1200" b="1" kern="0" dirty="0">
                          <a:solidFill>
                            <a:schemeClr val="bg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年度末</a:t>
                      </a:r>
                      <a:endParaRPr lang="ja-JP" sz="1200" b="1" kern="100" dirty="0">
                        <a:solidFill>
                          <a:schemeClr val="bg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6259802"/>
                  </a:ext>
                </a:extLst>
              </a:tr>
              <a:tr h="755700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b="0" kern="0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「学校の授業時間以外に，普段（月曜日から金曜日），１日当たりどれくらいの時間，読書をしますか（教科書や参考書，漫画や雑誌は除く）」に対して「読書を全くしない</a:t>
                      </a:r>
                      <a:r>
                        <a:rPr lang="ja-JP" sz="1200" b="0" kern="0" dirty="0" smtClean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」</a:t>
                      </a:r>
                      <a:r>
                        <a:rPr lang="ja-JP" altLang="en-US" sz="1200" b="0" kern="0" dirty="0" smtClean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と回答する</a:t>
                      </a:r>
                      <a:r>
                        <a:rPr lang="ja-JP" sz="1200" b="0" kern="0" dirty="0" smtClean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児童</a:t>
                      </a:r>
                      <a:r>
                        <a:rPr lang="ja-JP" sz="1200" b="0" kern="0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生徒の割合</a:t>
                      </a:r>
                      <a:endParaRPr lang="ja-JP" sz="1200" b="0" kern="100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sz="1200" b="0" kern="0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【全国学力・学習状況調査】</a:t>
                      </a:r>
                      <a:endParaRPr lang="ja-JP" sz="1200" b="0" kern="100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b="0" kern="0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小学校</a:t>
                      </a:r>
                      <a:endParaRPr lang="ja-JP" sz="1200" b="0" kern="100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200" b="0" kern="0" dirty="0" smtClean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29.9</a:t>
                      </a:r>
                      <a:r>
                        <a:rPr lang="ja-JP" altLang="en-US" sz="1200" b="0" kern="0" dirty="0" smtClean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％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200" b="0" kern="0" dirty="0" smtClean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（令和</a:t>
                      </a:r>
                      <a:r>
                        <a:rPr lang="en-US" altLang="ja-JP" sz="1200" b="0" kern="0" dirty="0" smtClean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</a:t>
                      </a:r>
                      <a:r>
                        <a:rPr lang="ja-JP" altLang="ja-JP" sz="1200" b="0" kern="0" dirty="0" smtClean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年度実績）</a:t>
                      </a:r>
                      <a:endParaRPr lang="ja-JP" altLang="ja-JP" sz="1200" b="0" kern="100" dirty="0" smtClean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23.5</a:t>
                      </a:r>
                      <a:r>
                        <a:rPr lang="ja-JP" sz="1200" b="0" kern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％</a:t>
                      </a:r>
                      <a:endParaRPr lang="ja-JP" sz="1200" b="0" kern="10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0794057"/>
                  </a:ext>
                </a:extLst>
              </a:tr>
              <a:tr h="79052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b="0" kern="0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中学校</a:t>
                      </a:r>
                      <a:endParaRPr lang="ja-JP" sz="1200" b="0" kern="100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200" b="0" kern="0" dirty="0" smtClean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49.1</a:t>
                      </a:r>
                      <a:r>
                        <a:rPr lang="ja-JP" altLang="en-US" sz="1200" b="0" kern="0" dirty="0" smtClean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％</a:t>
                      </a:r>
                      <a:endParaRPr lang="en-US" altLang="ja-JP" sz="1200" b="0" kern="0" dirty="0" smtClean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b="0" kern="0" dirty="0" smtClean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（令和</a:t>
                      </a:r>
                      <a:r>
                        <a:rPr lang="en-US" altLang="ja-JP" sz="1200" b="0" kern="0" dirty="0" smtClean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</a:t>
                      </a:r>
                      <a:r>
                        <a:rPr lang="ja-JP" sz="1200" b="0" kern="0" dirty="0" smtClean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年度</a:t>
                      </a:r>
                      <a:r>
                        <a:rPr lang="ja-JP" sz="1200" b="0" kern="0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実績）</a:t>
                      </a:r>
                      <a:endParaRPr lang="ja-JP" sz="1200" b="0" kern="100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0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44.0</a:t>
                      </a:r>
                      <a:r>
                        <a:rPr lang="ja-JP" sz="1200" b="0" kern="0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％</a:t>
                      </a:r>
                      <a:endParaRPr lang="ja-JP" sz="1200" b="0" kern="100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9182768"/>
                  </a:ext>
                </a:extLst>
              </a:tr>
              <a:tr h="416651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b="0" kern="0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「読書は好きですか」に</a:t>
                      </a:r>
                      <a:r>
                        <a:rPr lang="ja-JP" sz="1200" b="0" kern="0" dirty="0" smtClean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対</a:t>
                      </a:r>
                      <a:r>
                        <a:rPr lang="ja-JP" altLang="en-US" sz="1200" b="0" kern="0" dirty="0" smtClean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して</a:t>
                      </a:r>
                      <a:r>
                        <a:rPr lang="ja-JP" sz="1200" b="0" kern="0" dirty="0" smtClean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肯定的</a:t>
                      </a:r>
                      <a:r>
                        <a:rPr lang="ja-JP" altLang="en-US" sz="1200" b="0" kern="0" dirty="0" smtClean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に</a:t>
                      </a:r>
                      <a:r>
                        <a:rPr lang="ja-JP" sz="1200" b="0" kern="0" dirty="0" smtClean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回答</a:t>
                      </a:r>
                      <a:r>
                        <a:rPr lang="ja-JP" altLang="en-US" sz="1200" b="0" kern="0" dirty="0" smtClean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する</a:t>
                      </a:r>
                      <a:r>
                        <a:rPr lang="ja-JP" sz="1200" b="0" kern="0" smtClean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児童の</a:t>
                      </a:r>
                      <a:r>
                        <a:rPr lang="ja-JP" altLang="en-US" sz="1200" b="0" kern="0" smtClean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割合</a:t>
                      </a:r>
                      <a:r>
                        <a:rPr lang="ja-JP" altLang="en-US" sz="1200" b="0" kern="100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  <a:r>
                        <a:rPr lang="ja-JP" altLang="en-US" sz="1200" b="0" kern="100" dirty="0" smtClean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　　　　　　　　　　　　</a:t>
                      </a:r>
                      <a:r>
                        <a:rPr lang="ja-JP" sz="1200" b="0" kern="0" dirty="0" smtClean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【</a:t>
                      </a:r>
                      <a:r>
                        <a:rPr lang="ja-JP" sz="1200" b="0" kern="0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小学校学力経年調査</a:t>
                      </a:r>
                      <a:r>
                        <a:rPr lang="ja-JP" sz="1200" b="0" kern="0" dirty="0" smtClean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】</a:t>
                      </a:r>
                      <a:endParaRPr lang="en-US" altLang="ja-JP" sz="1200" b="0" kern="0" dirty="0" smtClean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altLang="ja-JP" sz="1200" b="0" kern="0" dirty="0" smtClean="0">
                          <a:solidFill>
                            <a:srgbClr val="FF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【</a:t>
                      </a:r>
                      <a:r>
                        <a:rPr lang="ja-JP" altLang="en-US" sz="1200" b="0" kern="0" dirty="0" smtClean="0">
                          <a:solidFill>
                            <a:srgbClr val="FF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注</a:t>
                      </a:r>
                      <a:r>
                        <a:rPr lang="en-US" altLang="ja-JP" sz="1200" b="0" kern="0" dirty="0" smtClean="0">
                          <a:solidFill>
                            <a:srgbClr val="FF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1】</a:t>
                      </a:r>
                      <a:endParaRPr lang="ja-JP" sz="1200" b="0" kern="100" dirty="0">
                        <a:solidFill>
                          <a:srgbClr val="FF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0" dirty="0" smtClean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72.5</a:t>
                      </a:r>
                      <a:r>
                        <a:rPr lang="ja-JP" sz="1200" b="0" kern="0" dirty="0" smtClean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％</a:t>
                      </a:r>
                      <a:endParaRPr lang="en-US" altLang="ja-JP" sz="1200" b="0" kern="0" dirty="0" smtClean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200" b="0" kern="0" dirty="0" smtClean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（令和</a:t>
                      </a:r>
                      <a:r>
                        <a:rPr lang="en-US" altLang="ja-JP" sz="1200" b="0" kern="0" dirty="0" smtClean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</a:t>
                      </a:r>
                      <a:r>
                        <a:rPr lang="ja-JP" altLang="ja-JP" sz="1200" b="0" kern="0" dirty="0" smtClean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年度実績）</a:t>
                      </a:r>
                      <a:endParaRPr lang="ja-JP" altLang="ja-JP" sz="1200" b="0" kern="100" dirty="0" smtClean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0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76.5</a:t>
                      </a:r>
                      <a:r>
                        <a:rPr lang="ja-JP" sz="1200" b="0" kern="0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％</a:t>
                      </a:r>
                      <a:endParaRPr lang="ja-JP" sz="1200" b="0" kern="100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169338"/>
                  </a:ext>
                </a:extLst>
              </a:tr>
            </a:tbl>
          </a:graphicData>
        </a:graphic>
      </p:graphicFrame>
      <p:sp>
        <p:nvSpPr>
          <p:cNvPr id="7" name="タイトル 1"/>
          <p:cNvSpPr txBox="1">
            <a:spLocks/>
          </p:cNvSpPr>
          <p:nvPr/>
        </p:nvSpPr>
        <p:spPr>
          <a:xfrm>
            <a:off x="1336776" y="655467"/>
            <a:ext cx="5803106" cy="7834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大阪市のすべての子ども</a:t>
            </a:r>
            <a:r>
              <a:rPr lang="ja-JP" altLang="en-US" sz="18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が自ら生き生き</a:t>
            </a:r>
            <a:r>
              <a:rPr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　</a:t>
            </a:r>
            <a:endParaRPr lang="en-US" altLang="ja-JP" sz="18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l"/>
            <a:r>
              <a:rPr lang="ja-JP" altLang="en-US" sz="18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読書</a:t>
            </a:r>
            <a:r>
              <a:rPr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</a:t>
            </a:r>
            <a:r>
              <a:rPr lang="ja-JP" altLang="en-US" sz="18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楽しめる読書</a:t>
            </a:r>
            <a:r>
              <a:rPr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環境の</a:t>
            </a:r>
            <a:r>
              <a:rPr lang="ja-JP" altLang="en-US" sz="18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整備</a:t>
            </a:r>
            <a:endParaRPr lang="en-US" altLang="ja-JP" sz="1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" name="サブタイトル 2"/>
          <p:cNvSpPr txBox="1">
            <a:spLocks/>
          </p:cNvSpPr>
          <p:nvPr/>
        </p:nvSpPr>
        <p:spPr>
          <a:xfrm>
            <a:off x="481233" y="1677343"/>
            <a:ext cx="744066" cy="6622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6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観点</a:t>
            </a:r>
            <a:r>
              <a:rPr lang="en-US" altLang="ja-JP" sz="16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endParaRPr lang="en-US" altLang="ja-JP" sz="16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" name="サブタイトル 2"/>
          <p:cNvSpPr txBox="1">
            <a:spLocks/>
          </p:cNvSpPr>
          <p:nvPr/>
        </p:nvSpPr>
        <p:spPr>
          <a:xfrm flipH="1">
            <a:off x="1045161" y="2320845"/>
            <a:ext cx="4507194" cy="105575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t"/>
            <a:r>
              <a:rPr lang="ja-JP" altLang="ja-JP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子ども</a:t>
            </a:r>
            <a:r>
              <a:rPr lang="ja-JP" altLang="ja-JP" sz="18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の読書</a:t>
            </a:r>
            <a:r>
              <a:rPr lang="ja-JP" altLang="ja-JP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活動に関する</a:t>
            </a:r>
            <a:r>
              <a:rPr lang="ja-JP" altLang="ja-JP" sz="18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普及</a:t>
            </a:r>
            <a:r>
              <a:rPr lang="ja-JP" altLang="en-US" sz="18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</a:t>
            </a:r>
            <a:r>
              <a:rPr lang="ja-JP" altLang="ja-JP" sz="18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啓発</a:t>
            </a:r>
            <a:r>
              <a:rPr lang="ja-JP" altLang="ja-JP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endParaRPr lang="en-US" altLang="ja-JP" sz="18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0" name="サブタイトル 2"/>
          <p:cNvSpPr txBox="1">
            <a:spLocks/>
          </p:cNvSpPr>
          <p:nvPr/>
        </p:nvSpPr>
        <p:spPr>
          <a:xfrm flipH="1">
            <a:off x="1146958" y="1711102"/>
            <a:ext cx="3662933" cy="105575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t"/>
            <a:r>
              <a:rPr lang="ja-JP" altLang="ja-JP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子どもの読書環境の整備・充実　</a:t>
            </a:r>
            <a:endParaRPr lang="en-US" altLang="ja-JP" sz="1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" name="サブタイトル 2"/>
          <p:cNvSpPr txBox="1">
            <a:spLocks/>
          </p:cNvSpPr>
          <p:nvPr/>
        </p:nvSpPr>
        <p:spPr>
          <a:xfrm flipH="1">
            <a:off x="1045161" y="2999461"/>
            <a:ext cx="4085627" cy="105575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t"/>
            <a:r>
              <a:rPr lang="ja-JP" altLang="ja-JP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人と本、人と人をつなぐ場の</a:t>
            </a:r>
            <a:r>
              <a:rPr lang="ja-JP" altLang="ja-JP" sz="18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拡大</a:t>
            </a:r>
            <a:r>
              <a:rPr lang="ja-JP" altLang="ja-JP" sz="1400" b="1" dirty="0"/>
              <a:t>　</a:t>
            </a:r>
            <a:endParaRPr lang="en-US" altLang="ja-JP" sz="1400" b="1" dirty="0"/>
          </a:p>
        </p:txBody>
      </p:sp>
      <p:sp>
        <p:nvSpPr>
          <p:cNvPr id="15" name="サブタイトル 2"/>
          <p:cNvSpPr txBox="1">
            <a:spLocks/>
          </p:cNvSpPr>
          <p:nvPr/>
        </p:nvSpPr>
        <p:spPr>
          <a:xfrm>
            <a:off x="524898" y="795691"/>
            <a:ext cx="620468" cy="6622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6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基本方針</a:t>
            </a:r>
            <a:endParaRPr lang="en-US" altLang="ja-JP" sz="16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6" name="サブタイトル 2"/>
          <p:cNvSpPr txBox="1">
            <a:spLocks/>
          </p:cNvSpPr>
          <p:nvPr/>
        </p:nvSpPr>
        <p:spPr>
          <a:xfrm>
            <a:off x="472166" y="2321868"/>
            <a:ext cx="744066" cy="6622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6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観点</a:t>
            </a:r>
            <a:r>
              <a:rPr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</a:t>
            </a:r>
          </a:p>
        </p:txBody>
      </p:sp>
      <p:sp>
        <p:nvSpPr>
          <p:cNvPr id="17" name="サブタイトル 2"/>
          <p:cNvSpPr txBox="1">
            <a:spLocks/>
          </p:cNvSpPr>
          <p:nvPr/>
        </p:nvSpPr>
        <p:spPr>
          <a:xfrm>
            <a:off x="463099" y="2988244"/>
            <a:ext cx="744066" cy="6622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6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観点</a:t>
            </a:r>
            <a:r>
              <a:rPr lang="en-US" altLang="ja-JP" sz="16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</a:t>
            </a:r>
            <a:endParaRPr lang="en-US" altLang="ja-JP" sz="16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8" name="サブタイトル 2"/>
          <p:cNvSpPr txBox="1">
            <a:spLocks/>
          </p:cNvSpPr>
          <p:nvPr/>
        </p:nvSpPr>
        <p:spPr>
          <a:xfrm>
            <a:off x="454893" y="3546223"/>
            <a:ext cx="1441632" cy="6622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6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最重要目標</a:t>
            </a:r>
            <a:endParaRPr lang="en-US" altLang="ja-JP" sz="16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9" name="サブタイトル 2"/>
          <p:cNvSpPr txBox="1">
            <a:spLocks/>
          </p:cNvSpPr>
          <p:nvPr/>
        </p:nvSpPr>
        <p:spPr>
          <a:xfrm>
            <a:off x="6465623" y="757373"/>
            <a:ext cx="1441632" cy="6622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6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各取組目標</a:t>
            </a:r>
            <a:endParaRPr lang="en-US" altLang="ja-JP" sz="16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1" name="サブタイトル 2"/>
          <p:cNvSpPr txBox="1">
            <a:spLocks/>
          </p:cNvSpPr>
          <p:nvPr/>
        </p:nvSpPr>
        <p:spPr>
          <a:xfrm>
            <a:off x="6467363" y="6005990"/>
            <a:ext cx="4991971" cy="7996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800"/>
              </a:lnSpc>
            </a:pPr>
            <a:r>
              <a:rPr lang="en-US" altLang="ja-JP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注</a:t>
            </a:r>
            <a:r>
              <a:rPr lang="en-US" altLang="ja-JP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r>
              <a:rPr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</a:t>
            </a:r>
            <a:r>
              <a:rPr lang="en-US" altLang="ja-JP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</a:t>
            </a:r>
            <a:r>
              <a:rPr lang="ja-JP" altLang="en-US" sz="1050" dirty="0" err="1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は第</a:t>
            </a:r>
            <a:r>
              <a:rPr lang="en-US" altLang="ja-JP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</a:t>
            </a:r>
            <a:r>
              <a:rPr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次計画からの変更点</a:t>
            </a: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。</a:t>
            </a:r>
            <a:endParaRPr lang="en-US" altLang="ja-JP" sz="105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en-US" altLang="ja-JP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[</a:t>
            </a:r>
            <a:r>
              <a:rPr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注</a:t>
            </a:r>
            <a:r>
              <a:rPr lang="en-US" altLang="ja-JP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1]…</a:t>
            </a:r>
            <a:r>
              <a:rPr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対象を「</a:t>
            </a:r>
            <a:r>
              <a:rPr lang="ja-JP" altLang="ja-JP" sz="1050" kern="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全国学力・学習状況</a:t>
            </a:r>
            <a:r>
              <a:rPr lang="ja-JP" altLang="ja-JP" sz="1050" kern="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調査</a:t>
            </a:r>
            <a:r>
              <a:rPr lang="ja-JP" altLang="en-US" sz="1050" kern="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」から「</a:t>
            </a:r>
            <a:r>
              <a:rPr lang="ja-JP" altLang="ja-JP" sz="1050" kern="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小学校学力経年</a:t>
            </a:r>
            <a:r>
              <a:rPr lang="ja-JP" altLang="ja-JP" sz="1050" kern="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調査</a:t>
            </a:r>
            <a:r>
              <a:rPr lang="ja-JP" altLang="en-US" sz="1050" kern="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」に変更</a:t>
            </a:r>
            <a:endParaRPr lang="en-US" altLang="ja-JP" sz="1050" kern="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l">
              <a:lnSpc>
                <a:spcPct val="100000"/>
              </a:lnSpc>
              <a:spcBef>
                <a:spcPts val="300"/>
              </a:spcBef>
            </a:pPr>
            <a:r>
              <a:rPr lang="en-US" altLang="ja-JP" sz="1050" kern="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[</a:t>
            </a:r>
            <a:r>
              <a:rPr lang="ja-JP" altLang="en-US" sz="1050" kern="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注</a:t>
            </a:r>
            <a:r>
              <a:rPr lang="en-US" altLang="ja-JP" sz="1050" kern="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2]…13-19</a:t>
            </a:r>
            <a:r>
              <a:rPr lang="ja-JP" altLang="en-US" sz="1050" kern="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歳としていた対象登録者を小、中ごとに変更</a:t>
            </a:r>
            <a:endParaRPr lang="en-US" altLang="ja-JP" sz="1050" kern="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l">
              <a:lnSpc>
                <a:spcPct val="100000"/>
              </a:lnSpc>
              <a:spcBef>
                <a:spcPts val="300"/>
              </a:spcBef>
            </a:pPr>
            <a:r>
              <a:rPr lang="en-US" altLang="ja-JP" sz="1050" kern="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[</a:t>
            </a:r>
            <a:r>
              <a:rPr lang="ja-JP" altLang="en-US" sz="1050" kern="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注</a:t>
            </a:r>
            <a:r>
              <a:rPr lang="en-US" altLang="ja-JP" sz="1050" kern="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3]…</a:t>
            </a:r>
            <a:r>
              <a:rPr lang="ja-JP" altLang="en-US" sz="1050" kern="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「こどものページ」を追加</a:t>
            </a:r>
            <a:endParaRPr lang="en-US" altLang="ja-JP" sz="105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23" name="表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0359493"/>
              </p:ext>
            </p:extLst>
          </p:nvPr>
        </p:nvGraphicFramePr>
        <p:xfrm>
          <a:off x="6566475" y="1097441"/>
          <a:ext cx="5448492" cy="485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323">
                  <a:extLst>
                    <a:ext uri="{9D8B030D-6E8A-4147-A177-3AD203B41FA5}">
                      <a16:colId xmlns:a16="http://schemas.microsoft.com/office/drawing/2014/main" val="2174439830"/>
                    </a:ext>
                  </a:extLst>
                </a:gridCol>
                <a:gridCol w="2925907">
                  <a:extLst>
                    <a:ext uri="{9D8B030D-6E8A-4147-A177-3AD203B41FA5}">
                      <a16:colId xmlns:a16="http://schemas.microsoft.com/office/drawing/2014/main" val="420032069"/>
                    </a:ext>
                  </a:extLst>
                </a:gridCol>
                <a:gridCol w="1072131">
                  <a:extLst>
                    <a:ext uri="{9D8B030D-6E8A-4147-A177-3AD203B41FA5}">
                      <a16:colId xmlns:a16="http://schemas.microsoft.com/office/drawing/2014/main" val="1757773734"/>
                    </a:ext>
                  </a:extLst>
                </a:gridCol>
                <a:gridCol w="1072131">
                  <a:extLst>
                    <a:ext uri="{9D8B030D-6E8A-4147-A177-3AD203B41FA5}">
                      <a16:colId xmlns:a16="http://schemas.microsoft.com/office/drawing/2014/main" val="278211776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目標</a:t>
                      </a:r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現状</a:t>
                      </a:r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令和</a:t>
                      </a:r>
                      <a:r>
                        <a:rPr kumimoji="1" lang="en-US" altLang="ja-JP" sz="1200" dirty="0" smtClean="0"/>
                        <a:t>7</a:t>
                      </a:r>
                      <a:r>
                        <a:rPr kumimoji="1" lang="ja-JP" altLang="en-US" sz="1200" dirty="0" smtClean="0"/>
                        <a:t>年度末</a:t>
                      </a:r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351067"/>
                  </a:ext>
                </a:extLst>
              </a:tr>
              <a:tr h="0">
                <a:tc rowSpan="7">
                  <a:txBody>
                    <a:bodyPr/>
                    <a:lstStyle/>
                    <a:p>
                      <a:pPr algn="ctr" fontAlgn="b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観点</a:t>
                      </a:r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学校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図書館貸出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冊数</a:t>
                      </a:r>
                      <a:endParaRPr lang="en-US" altLang="ja-JP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 fontAlgn="b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（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児童生徒１人当たり年間貸出冊数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）</a:t>
                      </a:r>
                      <a:r>
                        <a:rPr lang="en-US" altLang="ja-JP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[</a:t>
                      </a:r>
                      <a:r>
                        <a:rPr lang="ja-JP" altLang="en-US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新規</a:t>
                      </a:r>
                      <a:r>
                        <a:rPr lang="en-US" altLang="ja-JP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]</a:t>
                      </a:r>
                      <a:endParaRPr lang="ja-JP" alt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zh-TW" altLang="en-US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小</a:t>
                      </a:r>
                      <a:r>
                        <a:rPr kumimoji="1" lang="en-US" altLang="zh-TW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29</a:t>
                      </a:r>
                      <a:r>
                        <a:rPr kumimoji="1" lang="zh-TW" altLang="en-US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冊</a:t>
                      </a:r>
                    </a:p>
                    <a:p>
                      <a:pPr algn="ctr"/>
                      <a:r>
                        <a:rPr kumimoji="1" lang="zh-TW" altLang="en-US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（</a:t>
                      </a:r>
                      <a:r>
                        <a:rPr kumimoji="1" lang="en-US" altLang="zh-TW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R</a:t>
                      </a:r>
                      <a:r>
                        <a:rPr kumimoji="1" lang="zh-TW" altLang="en-US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元）</a:t>
                      </a:r>
                    </a:p>
                    <a:p>
                      <a:pPr algn="ctr"/>
                      <a:r>
                        <a:rPr kumimoji="1" lang="zh-TW" altLang="en-US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中３冊</a:t>
                      </a:r>
                    </a:p>
                    <a:p>
                      <a:pPr algn="ctr"/>
                      <a:r>
                        <a:rPr kumimoji="1" lang="zh-TW" altLang="en-US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（</a:t>
                      </a:r>
                      <a:r>
                        <a:rPr kumimoji="1" lang="en-US" altLang="zh-TW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R</a:t>
                      </a:r>
                      <a:r>
                        <a:rPr kumimoji="1" lang="zh-TW" altLang="en-US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元）</a:t>
                      </a:r>
                      <a:endParaRPr kumimoji="1" lang="ja-JP" altLang="en-US" sz="105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zh-TW" altLang="en-US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小</a:t>
                      </a:r>
                      <a:r>
                        <a:rPr kumimoji="1" lang="en-US" altLang="ja-JP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38</a:t>
                      </a:r>
                      <a:r>
                        <a:rPr kumimoji="1" lang="zh-TW" altLang="en-US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冊</a:t>
                      </a:r>
                    </a:p>
                    <a:p>
                      <a:pPr algn="ctr"/>
                      <a:endParaRPr kumimoji="1" lang="zh-TW" altLang="en-US" sz="105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r>
                        <a:rPr kumimoji="1" lang="zh-TW" altLang="en-US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中</a:t>
                      </a:r>
                      <a:r>
                        <a:rPr kumimoji="1" lang="ja-JP" altLang="en-US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６</a:t>
                      </a:r>
                      <a:r>
                        <a:rPr kumimoji="1" lang="zh-TW" altLang="en-US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冊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105874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l" fontAlgn="b"/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「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学校図書館やその蔵書を活用した授業を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計画的に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行いましたか」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に対して「月に数回程度以上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」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と　回答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する学校の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割合　</a:t>
                      </a:r>
                      <a:endParaRPr lang="en-US" altLang="ja-JP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r" fontAlgn="b"/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【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小学校学力経年調査</a:t>
                      </a:r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】</a:t>
                      </a:r>
                      <a:r>
                        <a:rPr lang="en-US" altLang="ja-JP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[</a:t>
                      </a:r>
                      <a:r>
                        <a:rPr lang="ja-JP" altLang="en-US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新規</a:t>
                      </a:r>
                      <a:r>
                        <a:rPr lang="en-US" altLang="ja-JP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]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69.7</a:t>
                      </a:r>
                      <a:r>
                        <a:rPr kumimoji="1" lang="ja-JP" altLang="en-US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％</a:t>
                      </a:r>
                    </a:p>
                    <a:p>
                      <a:pPr algn="ctr"/>
                      <a:r>
                        <a:rPr kumimoji="1" lang="en-US" altLang="ja-JP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(R2)</a:t>
                      </a:r>
                      <a:endParaRPr kumimoji="1" lang="ja-JP" altLang="en-US" sz="105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80.0</a:t>
                      </a:r>
                      <a:r>
                        <a:rPr kumimoji="1" lang="ja-JP" altLang="en-US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％</a:t>
                      </a:r>
                      <a:endParaRPr kumimoji="1" lang="ja-JP" altLang="en-US" sz="105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5670055"/>
                  </a:ext>
                </a:extLst>
              </a:tr>
              <a:tr h="324000">
                <a:tc vMerge="1"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市立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図書館児童書の貸出冊数</a:t>
                      </a: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spc="-1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2,716,230</a:t>
                      </a:r>
                      <a:r>
                        <a:rPr kumimoji="1" lang="ja-JP" altLang="en-US" sz="1050" spc="-1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冊</a:t>
                      </a:r>
                      <a:endParaRPr kumimoji="1" lang="ja-JP" altLang="en-US" sz="1050" spc="-15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300</a:t>
                      </a:r>
                      <a:r>
                        <a:rPr kumimoji="1" lang="ja-JP" altLang="en-US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万冊</a:t>
                      </a:r>
                      <a:endParaRPr kumimoji="1" lang="ja-JP" altLang="en-US" sz="105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9176386"/>
                  </a:ext>
                </a:extLst>
              </a:tr>
              <a:tr h="432000">
                <a:tc vMerge="1"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市立図書館</a:t>
                      </a:r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7-12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歳</a:t>
                      </a:r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(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小</a:t>
                      </a:r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)</a:t>
                      </a:r>
                      <a:r>
                        <a:rPr lang="ja-JP" alt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、</a:t>
                      </a:r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13-15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歳</a:t>
                      </a:r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(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中</a:t>
                      </a:r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)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の</a:t>
                      </a:r>
                      <a:endParaRPr lang="en-US" altLang="ja-JP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登録者数</a:t>
                      </a:r>
                      <a:r>
                        <a:rPr lang="en-US" altLang="ja-JP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[</a:t>
                      </a:r>
                      <a:r>
                        <a:rPr lang="ja-JP" altLang="en-US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注</a:t>
                      </a:r>
                      <a:r>
                        <a:rPr lang="en-US" altLang="ja-JP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2]</a:t>
                      </a:r>
                      <a:endParaRPr lang="ja-JP" altLang="en-US" sz="1100" b="1" i="0" u="none" strike="noStrike" dirty="0" smtClean="0">
                        <a:solidFill>
                          <a:srgbClr val="FF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小 </a:t>
                      </a:r>
                      <a:r>
                        <a:rPr kumimoji="1" lang="en-US" altLang="ja-JP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15,815</a:t>
                      </a:r>
                      <a:r>
                        <a:rPr kumimoji="1" lang="ja-JP" altLang="en-US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名</a:t>
                      </a:r>
                    </a:p>
                    <a:p>
                      <a:pPr algn="ctr"/>
                      <a:r>
                        <a:rPr kumimoji="1" lang="ja-JP" altLang="en-US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中 </a:t>
                      </a:r>
                      <a:r>
                        <a:rPr kumimoji="1" lang="en-US" altLang="ja-JP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4,386</a:t>
                      </a:r>
                      <a:r>
                        <a:rPr kumimoji="1" lang="ja-JP" altLang="en-US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名</a:t>
                      </a:r>
                      <a:endParaRPr kumimoji="1" lang="ja-JP" altLang="en-US" sz="105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小</a:t>
                      </a:r>
                      <a:r>
                        <a:rPr kumimoji="1" lang="en-US" altLang="ja-JP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16,800</a:t>
                      </a:r>
                      <a:r>
                        <a:rPr kumimoji="1" lang="ja-JP" altLang="en-US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名</a:t>
                      </a:r>
                      <a:endParaRPr kumimoji="1" lang="en-US" altLang="ja-JP" sz="105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中</a:t>
                      </a:r>
                      <a:r>
                        <a:rPr kumimoji="1" lang="en-US" altLang="ja-JP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4,800</a:t>
                      </a:r>
                      <a:r>
                        <a:rPr kumimoji="1" lang="ja-JP" altLang="en-US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名</a:t>
                      </a:r>
                      <a:endParaRPr kumimoji="1" lang="ja-JP" altLang="en-US" sz="105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4704625"/>
                  </a:ext>
                </a:extLst>
              </a:tr>
              <a:tr h="324000">
                <a:tc vMerge="1"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子育て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支援施設等への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配本回数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426</a:t>
                      </a:r>
                      <a:r>
                        <a:rPr kumimoji="1" lang="ja-JP" altLang="en-US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回</a:t>
                      </a:r>
                      <a:endParaRPr kumimoji="1" lang="ja-JP" altLang="en-US" sz="105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430</a:t>
                      </a:r>
                      <a:r>
                        <a:rPr kumimoji="1" lang="ja-JP" altLang="en-US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回</a:t>
                      </a:r>
                      <a:endParaRPr kumimoji="1" lang="en-US" altLang="ja-JP" sz="105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4621150"/>
                  </a:ext>
                </a:extLst>
              </a:tr>
              <a:tr h="324000">
                <a:tc vMerge="1"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市立図書館と学校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との連携事業回数</a:t>
                      </a: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1,934</a:t>
                      </a:r>
                      <a:r>
                        <a:rPr kumimoji="1" lang="ja-JP" altLang="en-US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回</a:t>
                      </a:r>
                      <a:endParaRPr kumimoji="1" lang="ja-JP" altLang="en-US" sz="105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2,100</a:t>
                      </a:r>
                      <a:r>
                        <a:rPr kumimoji="1" lang="ja-JP" altLang="en-US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回</a:t>
                      </a:r>
                      <a:endParaRPr kumimoji="1" lang="ja-JP" altLang="en-US" sz="105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9653162"/>
                  </a:ext>
                </a:extLst>
              </a:tr>
              <a:tr h="324000">
                <a:tc vMerge="1"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市立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図書館から小・中学校への団体貸出冊数</a:t>
                      </a: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84,499</a:t>
                      </a:r>
                      <a:r>
                        <a:rPr kumimoji="1" lang="ja-JP" altLang="en-US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冊</a:t>
                      </a:r>
                      <a:endParaRPr kumimoji="1" lang="ja-JP" altLang="en-US" sz="105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10</a:t>
                      </a:r>
                      <a:r>
                        <a:rPr kumimoji="1" lang="ja-JP" altLang="en-US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万冊</a:t>
                      </a:r>
                      <a:endParaRPr kumimoji="1" lang="ja-JP" altLang="en-US" sz="105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9291668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観点</a:t>
                      </a:r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市立図書館「こどものページ」「ティーンズのページ」アクセス数</a:t>
                      </a:r>
                      <a:r>
                        <a:rPr lang="en-US" altLang="ja-JP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[</a:t>
                      </a:r>
                      <a:r>
                        <a:rPr lang="ja-JP" altLang="en-US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注</a:t>
                      </a:r>
                      <a:r>
                        <a:rPr lang="en-US" altLang="ja-JP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3]</a:t>
                      </a:r>
                      <a:endParaRPr lang="ja-JP" altLang="en-US" sz="1100" b="1" i="0" u="none" strike="noStrike" dirty="0" smtClean="0">
                        <a:solidFill>
                          <a:srgbClr val="FF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26,767</a:t>
                      </a:r>
                      <a:r>
                        <a:rPr kumimoji="1" lang="ja-JP" altLang="en-US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件</a:t>
                      </a:r>
                      <a:endParaRPr kumimoji="1" lang="ja-JP" altLang="en-US" sz="105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28,000</a:t>
                      </a:r>
                      <a:r>
                        <a:rPr kumimoji="1" lang="ja-JP" altLang="en-US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件</a:t>
                      </a:r>
                      <a:endParaRPr kumimoji="1" lang="ja-JP" altLang="en-US" sz="105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6960443"/>
                  </a:ext>
                </a:extLst>
              </a:tr>
              <a:tr h="324000">
                <a:tc rowSpan="3">
                  <a:txBody>
                    <a:bodyPr/>
                    <a:lstStyle/>
                    <a:p>
                      <a:pPr algn="ctr" fontAlgn="b"/>
                      <a:r>
                        <a:rPr lang="ja-JP" alt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観点</a:t>
                      </a:r>
                      <a:r>
                        <a:rPr lang="en-US" altLang="ja-JP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読書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活動支援ボランティア数</a:t>
                      </a: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2,380</a:t>
                      </a:r>
                      <a:r>
                        <a:rPr kumimoji="1" lang="ja-JP" altLang="en-US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名</a:t>
                      </a:r>
                      <a:endParaRPr kumimoji="1" lang="ja-JP" altLang="en-US" sz="105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2,500</a:t>
                      </a:r>
                      <a:r>
                        <a:rPr kumimoji="1" lang="ja-JP" altLang="en-US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名</a:t>
                      </a:r>
                      <a:endParaRPr kumimoji="1" lang="ja-JP" altLang="en-US" sz="105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388075"/>
                  </a:ext>
                </a:extLst>
              </a:tr>
              <a:tr h="324000">
                <a:tc vMerge="1"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市立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図書館と区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役所等と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の連携事業回数</a:t>
                      </a: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946</a:t>
                      </a:r>
                      <a:r>
                        <a:rPr kumimoji="1" lang="ja-JP" altLang="en-US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回</a:t>
                      </a:r>
                      <a:endParaRPr kumimoji="1" lang="ja-JP" altLang="en-US" sz="105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1,200</a:t>
                      </a:r>
                      <a:r>
                        <a:rPr kumimoji="1" lang="ja-JP" altLang="en-US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回</a:t>
                      </a:r>
                      <a:endParaRPr kumimoji="1" lang="ja-JP" altLang="en-US" sz="105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2797887"/>
                  </a:ext>
                </a:extLst>
              </a:tr>
              <a:tr h="324000">
                <a:tc vMerge="1"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子ども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の読書活動推進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連絡会　（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全市、区）</a:t>
                      </a: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年</a:t>
                      </a:r>
                      <a:r>
                        <a:rPr kumimoji="1" lang="en-US" altLang="ja-JP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</a:t>
                      </a:r>
                      <a:r>
                        <a:rPr kumimoji="1" lang="ja-JP" altLang="en-US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回以上</a:t>
                      </a:r>
                      <a:endParaRPr kumimoji="1" lang="ja-JP" altLang="en-US" sz="105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年</a:t>
                      </a:r>
                      <a:r>
                        <a:rPr kumimoji="1" lang="en-US" altLang="ja-JP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</a:t>
                      </a:r>
                      <a:r>
                        <a:rPr kumimoji="1" lang="ja-JP" altLang="en-US" sz="105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回以上</a:t>
                      </a:r>
                      <a:endParaRPr kumimoji="1" lang="ja-JP" altLang="en-US" sz="105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51185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89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1138</Words>
  <Application>Microsoft Office PowerPoint</Application>
  <PresentationFormat>ワイド画面</PresentationFormat>
  <Paragraphs>137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BIZ UDPゴシック</vt:lpstr>
      <vt:lpstr>MS UI Gothic</vt:lpstr>
      <vt:lpstr>游ゴシック</vt:lpstr>
      <vt:lpstr>游ゴシック Light</vt:lpstr>
      <vt:lpstr>Arial</vt:lpstr>
      <vt:lpstr>Times New Roman</vt:lpstr>
      <vt:lpstr>Wingdings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2022-03-17T10:29:29Z</dcterms:created>
  <dcterms:modified xsi:type="dcterms:W3CDTF">2022-03-17T10:43:27Z</dcterms:modified>
</cp:coreProperties>
</file>